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72" r:id="rId6"/>
    <p:sldId id="259" r:id="rId7"/>
    <p:sldId id="318" r:id="rId8"/>
    <p:sldId id="298" r:id="rId9"/>
    <p:sldId id="294" r:id="rId10"/>
    <p:sldId id="273" r:id="rId11"/>
    <p:sldId id="304" r:id="rId12"/>
    <p:sldId id="305" r:id="rId13"/>
    <p:sldId id="306" r:id="rId14"/>
    <p:sldId id="307" r:id="rId15"/>
    <p:sldId id="290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9" r:id="rId24"/>
    <p:sldId id="296" r:id="rId25"/>
    <p:sldId id="295" r:id="rId26"/>
    <p:sldId id="32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014067"/>
    <a:srgbClr val="3F3F3F"/>
    <a:srgbClr val="014E7D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CA09DF-5735-4D97-82D6-88898A728E95}" v="8" dt="2022-05-02T22:51:48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74" autoAdjust="0"/>
  </p:normalViewPr>
  <p:slideViewPr>
    <p:cSldViewPr snapToGrid="0" showGuides="1">
      <p:cViewPr varScale="1">
        <p:scale>
          <a:sx n="95" d="100"/>
          <a:sy n="95" d="100"/>
        </p:scale>
        <p:origin x="76" y="16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5/2/2022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89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888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9066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7657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23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0729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520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7032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2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200"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3585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3" name="Google Shape;313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669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696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949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1080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17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65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3" name="Google Shape;293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416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6af402457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6af402457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26af402457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91159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467309" cy="1118752"/>
            <a:chOff x="2955850" y="2902286"/>
            <a:chExt cx="467309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378F9DF-BD77-4ED7-B2EA-54357C37E237}"/>
              </a:ext>
            </a:extLst>
          </p:cNvPr>
          <p:cNvSpPr/>
          <p:nvPr/>
        </p:nvSpPr>
        <p:spPr>
          <a:xfrm>
            <a:off x="6234546" y="2222500"/>
            <a:ext cx="5832763" cy="139983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68" y="2006084"/>
            <a:ext cx="4853573" cy="1616252"/>
          </a:xfrm>
        </p:spPr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there a Correlation between the incidences of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fraud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vs. the Spending Size, Population Size, Age Group and Demographics?</a:t>
            </a:r>
            <a:endParaRPr lang="en-US" sz="4800" b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546" y="3820090"/>
            <a:ext cx="5255966" cy="1257574"/>
          </a:xfrm>
        </p:spPr>
        <p:txBody>
          <a:bodyPr/>
          <a:lstStyle/>
          <a:p>
            <a:r>
              <a:rPr lang="en-US" sz="1800" dirty="0"/>
              <a:t>An analysis of credit card fraud claims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9F1C-E5E0-4024-B11F-813A25091289}"/>
              </a:ext>
            </a:extLst>
          </p:cNvPr>
          <p:cNvSpPr txBox="1"/>
          <p:nvPr/>
        </p:nvSpPr>
        <p:spPr>
          <a:xfrm>
            <a:off x="3064618" y="3001357"/>
            <a:ext cx="1666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Newbies 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pic>
        <p:nvPicPr>
          <p:cNvPr id="7" name="Google Shape;152;g126af402457_0_15">
            <a:extLst>
              <a:ext uri="{FF2B5EF4-FFF2-40B4-BE49-F238E27FC236}">
                <a16:creationId xmlns:a16="http://schemas.microsoft.com/office/drawing/2014/main" id="{BD3333F9-BF6A-268B-31E4-EBCBAFB285B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17" y="1873251"/>
            <a:ext cx="4271682" cy="290045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8;p44">
            <a:extLst>
              <a:ext uri="{FF2B5EF4-FFF2-40B4-BE49-F238E27FC236}">
                <a16:creationId xmlns:a16="http://schemas.microsoft.com/office/drawing/2014/main" id="{1544266F-698D-83F2-60A5-BF7F62E954C8}"/>
              </a:ext>
            </a:extLst>
          </p:cNvPr>
          <p:cNvSpPr txBox="1"/>
          <p:nvPr/>
        </p:nvSpPr>
        <p:spPr>
          <a:xfrm>
            <a:off x="4968628" y="1725015"/>
            <a:ext cx="4826441" cy="39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highlight>
                  <a:srgbClr val="FFFFFF"/>
                </a:highlight>
              </a:rPr>
              <a:t>Hypothesis 1. </a:t>
            </a:r>
            <a:r>
              <a:rPr lang="en-US" sz="1800" dirty="0">
                <a:highlight>
                  <a:srgbClr val="FFFFFF"/>
                </a:highlight>
              </a:rPr>
              <a:t>Big cities that have larger population size tend to have higher fraud incidences.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FF"/>
                </a:highlight>
              </a:rPr>
              <a:t>The </a:t>
            </a:r>
            <a:r>
              <a:rPr lang="en-US" sz="1800" b="1" dirty="0">
                <a:highlight>
                  <a:srgbClr val="FFFFFF"/>
                </a:highlight>
              </a:rPr>
              <a:t>r value </a:t>
            </a:r>
            <a:r>
              <a:rPr lang="en-US" sz="1800" dirty="0">
                <a:highlight>
                  <a:srgbClr val="FFFFFF"/>
                </a:highlight>
              </a:rPr>
              <a:t>is:  0.06900267483096204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FF"/>
                </a:highlight>
              </a:rPr>
              <a:t>The </a:t>
            </a:r>
            <a:r>
              <a:rPr lang="en-US" sz="1800" b="1" dirty="0">
                <a:highlight>
                  <a:srgbClr val="FFFFFF"/>
                </a:highlight>
              </a:rPr>
              <a:t>r-squared</a:t>
            </a:r>
            <a:r>
              <a:rPr lang="en-US" sz="1800" dirty="0">
                <a:highlight>
                  <a:srgbClr val="FFFFFF"/>
                </a:highlight>
              </a:rPr>
              <a:t> is :0.004761369133827495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ighlight>
                <a:srgbClr val="FFFFFF"/>
              </a:highlight>
            </a:endParaRPr>
          </a:p>
          <a:p>
            <a:pPr>
              <a:lnSpc>
                <a:spcPct val="115000"/>
              </a:lnSpc>
            </a:pPr>
            <a:r>
              <a:rPr lang="en-US" dirty="0"/>
              <a:t>Based on the analysis of our dataset, the correlation between city population size and credit card fraud incidences is </a:t>
            </a:r>
            <a:r>
              <a:rPr lang="en-US" b="1" dirty="0"/>
              <a:t>weak</a:t>
            </a:r>
            <a:r>
              <a:rPr lang="en-US" dirty="0"/>
              <a:t>. </a:t>
            </a:r>
            <a:endParaRPr lang="en-US" sz="180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 lang="en-US" sz="18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115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sp>
        <p:nvSpPr>
          <p:cNvPr id="6" name="Google Shape;160;g126af402457_1_27">
            <a:extLst>
              <a:ext uri="{FF2B5EF4-FFF2-40B4-BE49-F238E27FC236}">
                <a16:creationId xmlns:a16="http://schemas.microsoft.com/office/drawing/2014/main" id="{CA8D084E-9A09-0150-F39E-34D11326832C}"/>
              </a:ext>
            </a:extLst>
          </p:cNvPr>
          <p:cNvSpPr txBox="1"/>
          <p:nvPr/>
        </p:nvSpPr>
        <p:spPr>
          <a:xfrm>
            <a:off x="339980" y="1725015"/>
            <a:ext cx="5743500" cy="112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90500" marR="1905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50" b="1" dirty="0">
                <a:highlight>
                  <a:srgbClr val="FFFFFF"/>
                </a:highlight>
              </a:rPr>
              <a:t>Top three states with high incidences of fraudulent transactions: NY / PA / TX</a:t>
            </a:r>
            <a:endParaRPr sz="1750" b="1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" name="Google Shape;161;g126af402457_1_27">
            <a:extLst>
              <a:ext uri="{FF2B5EF4-FFF2-40B4-BE49-F238E27FC236}">
                <a16:creationId xmlns:a16="http://schemas.microsoft.com/office/drawing/2014/main" id="{D5952C4C-80D9-4AED-C3B4-6017419BCBD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94" y="2590057"/>
            <a:ext cx="5743575" cy="3019425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2536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6af402457_1_37"/>
          <p:cNvSpPr txBox="1">
            <a:spLocks noGrp="1"/>
          </p:cNvSpPr>
          <p:nvPr>
            <p:ph type="title"/>
          </p:nvPr>
        </p:nvSpPr>
        <p:spPr>
          <a:xfrm>
            <a:off x="518675" y="0"/>
            <a:ext cx="10835100" cy="971700"/>
          </a:xfrm>
          <a:prstGeom prst="rect">
            <a:avLst/>
          </a:prstGeom>
        </p:spPr>
        <p:txBody>
          <a:bodyPr spcFirstLastPara="1" wrap="square" lIns="91425" tIns="45700" rIns="91425" bIns="0" anchor="b" anchorCtr="0">
            <a:normAutofit fontScale="90000"/>
          </a:bodyPr>
          <a:lstStyle/>
          <a:p>
            <a:pPr marL="190500" marR="1905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90500" marR="1905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350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3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90500" marR="1905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94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Census API:</a:t>
            </a:r>
            <a:endParaRPr sz="2094" dirty="0">
              <a:solidFill>
                <a:srgbClr val="296EA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90500" marR="1905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794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Get the data about population data and other economic data for all states in 2020.</a:t>
            </a:r>
            <a:endParaRPr sz="2094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126af402457_1_37"/>
          <p:cNvPicPr preferRelativeResize="0"/>
          <p:nvPr/>
        </p:nvPicPr>
        <p:blipFill rotWithShape="1">
          <a:blip r:embed="rId3">
            <a:alphaModFix/>
          </a:blip>
          <a:srcRect l="754"/>
          <a:stretch/>
        </p:blipFill>
        <p:spPr>
          <a:xfrm>
            <a:off x="759759" y="1124100"/>
            <a:ext cx="11279838" cy="4402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pic>
        <p:nvPicPr>
          <p:cNvPr id="7" name="Google Shape;182;g126af402457_1_52">
            <a:extLst>
              <a:ext uri="{FF2B5EF4-FFF2-40B4-BE49-F238E27FC236}">
                <a16:creationId xmlns:a16="http://schemas.microsoft.com/office/drawing/2014/main" id="{8C00FB25-948E-8658-864E-0FE1C2ECB9C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675" y="1887350"/>
            <a:ext cx="4395925" cy="32695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8;p44">
            <a:extLst>
              <a:ext uri="{FF2B5EF4-FFF2-40B4-BE49-F238E27FC236}">
                <a16:creationId xmlns:a16="http://schemas.microsoft.com/office/drawing/2014/main" id="{B38A220A-D12A-9AEF-1744-64FAE80E5AFD}"/>
              </a:ext>
            </a:extLst>
          </p:cNvPr>
          <p:cNvSpPr txBox="1"/>
          <p:nvPr/>
        </p:nvSpPr>
        <p:spPr>
          <a:xfrm>
            <a:off x="4968628" y="1725015"/>
            <a:ext cx="4826441" cy="39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highlight>
                  <a:srgbClr val="FFFFFF"/>
                </a:highlight>
              </a:rPr>
              <a:t>Hypothesis 2. </a:t>
            </a:r>
            <a:r>
              <a:rPr lang="en-US" sz="1800" dirty="0">
                <a:highlight>
                  <a:srgbClr val="FFFFFF"/>
                </a:highlight>
              </a:rPr>
              <a:t>States that have larger population size tend to have higher credit card fraud incident rate.</a:t>
            </a: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FF"/>
                </a:highlight>
              </a:rPr>
              <a:t>The r value 0.59 indicates that state population size  is positively correlated with the rate of fraud incidences.</a:t>
            </a: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FF"/>
                </a:highlight>
              </a:rPr>
              <a:t>The r-squared shows that the rate of fraud incidence can be explained 35% of the variance by the state population in the regression model.</a:t>
            </a:r>
            <a:endParaRPr lang="en-US" sz="1800" dirty="0">
              <a:solidFill>
                <a:srgbClr val="296EA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FF"/>
                </a:highlight>
              </a:rPr>
              <a:t>The Hypothesis 2 is </a:t>
            </a:r>
            <a:r>
              <a:rPr lang="en-US" sz="1800" b="1" dirty="0">
                <a:solidFill>
                  <a:srgbClr val="FFC000"/>
                </a:solidFill>
                <a:highlight>
                  <a:srgbClr val="FFFFFF"/>
                </a:highlight>
              </a:rPr>
              <a:t>accepted.</a:t>
            </a:r>
          </a:p>
          <a:p>
            <a:pPr marL="0" lvl="0" indent="0" algn="l" rtl="0">
              <a:spcBef>
                <a:spcPts val="2200"/>
              </a:spcBef>
              <a:spcAft>
                <a:spcPts val="0"/>
              </a:spcAft>
              <a:buNone/>
            </a:pPr>
            <a:endParaRPr lang="en-US" sz="18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3018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pic>
        <p:nvPicPr>
          <p:cNvPr id="6" name="Google Shape;192;g126af402457_1_62">
            <a:extLst>
              <a:ext uri="{FF2B5EF4-FFF2-40B4-BE49-F238E27FC236}">
                <a16:creationId xmlns:a16="http://schemas.microsoft.com/office/drawing/2014/main" id="{DC41465D-5C50-EBF8-F458-336D814ECCC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32" y="1886828"/>
            <a:ext cx="3010482" cy="226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93;g126af402457_1_62">
            <a:extLst>
              <a:ext uri="{FF2B5EF4-FFF2-40B4-BE49-F238E27FC236}">
                <a16:creationId xmlns:a16="http://schemas.microsoft.com/office/drawing/2014/main" id="{F08CA09C-E63C-19AE-7B91-B2795D48E4A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832" y="4312183"/>
            <a:ext cx="3034438" cy="234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94;g126af402457_1_62">
            <a:extLst>
              <a:ext uri="{FF2B5EF4-FFF2-40B4-BE49-F238E27FC236}">
                <a16:creationId xmlns:a16="http://schemas.microsoft.com/office/drawing/2014/main" id="{DE0C97E1-3210-7A2C-DDE4-EAB543DF07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570" y="1886828"/>
            <a:ext cx="3010482" cy="234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95;g126af402457_1_62">
            <a:extLst>
              <a:ext uri="{FF2B5EF4-FFF2-40B4-BE49-F238E27FC236}">
                <a16:creationId xmlns:a16="http://schemas.microsoft.com/office/drawing/2014/main" id="{B1A2269F-02E4-162C-1F7A-69E2D631EDA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0570" y="4312183"/>
            <a:ext cx="3255869" cy="231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F63D2D-A963-AAAE-7C90-6E92CD6086A5}"/>
              </a:ext>
            </a:extLst>
          </p:cNvPr>
          <p:cNvSpPr txBox="1"/>
          <p:nvPr/>
        </p:nvSpPr>
        <p:spPr>
          <a:xfrm>
            <a:off x="6706439" y="2002936"/>
            <a:ext cx="317056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C000"/>
                </a:solidFill>
                <a:highlight>
                  <a:srgbClr val="FFFFFF"/>
                </a:highlight>
              </a:rPr>
              <a:t>Hypothesis 3. </a:t>
            </a:r>
            <a:r>
              <a:rPr lang="en-US" sz="1800" dirty="0"/>
              <a:t>Socioeconomic status (measured by</a:t>
            </a:r>
            <a:r>
              <a:rPr lang="en-US" sz="1800" b="1" dirty="0"/>
              <a:t> poverty rate, unemployment rate, household income, per capita income</a:t>
            </a:r>
            <a:r>
              <a:rPr lang="en-US" sz="1800" dirty="0"/>
              <a:t>) is correlated with credit card fraud incident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correlation between socioeconomic status and credit card fraud rate is </a:t>
            </a:r>
            <a:r>
              <a:rPr lang="en-US" b="1" dirty="0"/>
              <a:t>weak.</a:t>
            </a:r>
            <a:r>
              <a:rPr lang="en-US" dirty="0"/>
              <a:t> The r-squared shows that the regression model  can not explain the relationship.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Hypothesis 3  is </a:t>
            </a:r>
            <a:r>
              <a:rPr lang="en-US" b="1" dirty="0"/>
              <a:t>rejected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52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#4: Time Frame</a:t>
            </a:r>
            <a:endParaRPr dirty="0"/>
          </a:p>
        </p:txBody>
      </p:sp>
      <p:pic>
        <p:nvPicPr>
          <p:cNvPr id="12" name="Google Shape;210;g126af402457_1_85">
            <a:extLst>
              <a:ext uri="{FF2B5EF4-FFF2-40B4-BE49-F238E27FC236}">
                <a16:creationId xmlns:a16="http://schemas.microsoft.com/office/drawing/2014/main" id="{4F2F9818-7286-A94F-8542-275AA50FC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26" y="1808629"/>
            <a:ext cx="4881294" cy="20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11;g126af402457_1_85">
            <a:extLst>
              <a:ext uri="{FF2B5EF4-FFF2-40B4-BE49-F238E27FC236}">
                <a16:creationId xmlns:a16="http://schemas.microsoft.com/office/drawing/2014/main" id="{FC17D7F5-CF81-E5B4-9464-856B39079D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842" y="3979718"/>
            <a:ext cx="4549695" cy="25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67A7B-81DC-FE9E-AE67-5C5C6C539E95}"/>
              </a:ext>
            </a:extLst>
          </p:cNvPr>
          <p:cNvSpPr txBox="1"/>
          <p:nvPr/>
        </p:nvSpPr>
        <p:spPr>
          <a:xfrm>
            <a:off x="5650767" y="1772445"/>
            <a:ext cx="3560467" cy="420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C000"/>
                </a:solidFill>
                <a:highlight>
                  <a:srgbClr val="FFFFFF"/>
                </a:highlight>
              </a:rPr>
              <a:t>Hypothesis 4. </a:t>
            </a:r>
            <a:r>
              <a:rPr lang="en-US" dirty="0"/>
              <a:t>Night-time and early morning have more credit card incidence rate.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Based on the analysis, the top three time that has high-frequency of fraudulent transactions: 22 o’clock,, 23 o’clock and 3 o’clock.</a:t>
            </a:r>
          </a:p>
          <a:p>
            <a:pPr marL="0" marR="19050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FF"/>
                </a:highlight>
              </a:rPr>
              <a:t>Night-time and early morning time tend to have higher credit card fraud incidences rate.</a:t>
            </a:r>
            <a:endParaRPr lang="en-US" dirty="0">
              <a:solidFill>
                <a:srgbClr val="296EAA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FF"/>
                </a:highlight>
              </a:rPr>
              <a:t>Hypothesis 4 is </a:t>
            </a:r>
            <a:r>
              <a:rPr lang="en-US" b="1" dirty="0">
                <a:solidFill>
                  <a:srgbClr val="FFC000"/>
                </a:solidFill>
                <a:highlight>
                  <a:srgbClr val="FFFFFF"/>
                </a:highlight>
              </a:rPr>
              <a:t>accepted</a:t>
            </a:r>
            <a:r>
              <a:rPr lang="en-US" dirty="0">
                <a:highlight>
                  <a:srgbClr val="FFFFFF"/>
                </a:highlight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Analysis</a:t>
            </a:r>
            <a:endParaRPr dirty="0"/>
          </a:p>
        </p:txBody>
      </p:sp>
      <p:sp>
        <p:nvSpPr>
          <p:cNvPr id="7" name="Google Shape;314;p8">
            <a:extLst>
              <a:ext uri="{FF2B5EF4-FFF2-40B4-BE49-F238E27FC236}">
                <a16:creationId xmlns:a16="http://schemas.microsoft.com/office/drawing/2014/main" id="{94405B87-06CD-974F-BA0A-736FD217A0E6}"/>
              </a:ext>
            </a:extLst>
          </p:cNvPr>
          <p:cNvSpPr txBox="1">
            <a:spLocks/>
          </p:cNvSpPr>
          <p:nvPr/>
        </p:nvSpPr>
        <p:spPr>
          <a:xfrm>
            <a:off x="11187312" y="6981638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16</a:t>
            </a:fld>
            <a:endParaRPr lang="en-US"/>
          </a:p>
        </p:txBody>
      </p:sp>
      <p:sp>
        <p:nvSpPr>
          <p:cNvPr id="8" name="Google Shape;316;p8">
            <a:extLst>
              <a:ext uri="{FF2B5EF4-FFF2-40B4-BE49-F238E27FC236}">
                <a16:creationId xmlns:a16="http://schemas.microsoft.com/office/drawing/2014/main" id="{0CA7747D-AD33-E2D1-FF6D-55BEBB5523BC}"/>
              </a:ext>
            </a:extLst>
          </p:cNvPr>
          <p:cNvSpPr txBox="1">
            <a:spLocks/>
          </p:cNvSpPr>
          <p:nvPr/>
        </p:nvSpPr>
        <p:spPr>
          <a:xfrm>
            <a:off x="478668" y="2326746"/>
            <a:ext cx="538250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SzPts val="2400"/>
              <a:buFont typeface="Arial"/>
              <a:buChar char="•"/>
            </a:pPr>
            <a:r>
              <a:rPr lang="en-US"/>
              <a:t>Looked at data for over 200 cities in US</a:t>
            </a:r>
          </a:p>
          <a:p>
            <a:pPr marL="285750" indent="-285750">
              <a:buSzPts val="2400"/>
              <a:buFont typeface="Arial"/>
              <a:buChar char="•"/>
            </a:pPr>
            <a:r>
              <a:rPr lang="en-US"/>
              <a:t>Shows low correlation</a:t>
            </a:r>
          </a:p>
          <a:p>
            <a:pPr marL="285750" indent="-133350">
              <a:buSzPts val="2400"/>
              <a:buFont typeface="Arial"/>
              <a:buNone/>
            </a:pPr>
            <a:endParaRPr lang="en-US"/>
          </a:p>
        </p:txBody>
      </p:sp>
      <p:pic>
        <p:nvPicPr>
          <p:cNvPr id="9" name="Google Shape;317;p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0B2E833-FE85-52A8-9D7C-32D8B25461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6852" t="53089" r="49564" b="2"/>
          <a:stretch/>
        </p:blipFill>
        <p:spPr>
          <a:xfrm>
            <a:off x="5349688" y="2845858"/>
            <a:ext cx="5626366" cy="3843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18;p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FA93C64-FAE2-6DE4-922D-441B2CE331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" t="30516" r="47924" b="2"/>
          <a:stretch/>
        </p:blipFill>
        <p:spPr>
          <a:xfrm>
            <a:off x="645459" y="2845858"/>
            <a:ext cx="5215710" cy="3602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01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Analysis</a:t>
            </a:r>
            <a:endParaRPr dirty="0"/>
          </a:p>
        </p:txBody>
      </p:sp>
      <p:sp>
        <p:nvSpPr>
          <p:cNvPr id="7" name="Google Shape;314;p8">
            <a:extLst>
              <a:ext uri="{FF2B5EF4-FFF2-40B4-BE49-F238E27FC236}">
                <a16:creationId xmlns:a16="http://schemas.microsoft.com/office/drawing/2014/main" id="{94405B87-06CD-974F-BA0A-736FD217A0E6}"/>
              </a:ext>
            </a:extLst>
          </p:cNvPr>
          <p:cNvSpPr txBox="1">
            <a:spLocks/>
          </p:cNvSpPr>
          <p:nvPr/>
        </p:nvSpPr>
        <p:spPr>
          <a:xfrm>
            <a:off x="11187312" y="6981638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17</a:t>
            </a:fld>
            <a:endParaRPr lang="en-US"/>
          </a:p>
        </p:txBody>
      </p:sp>
      <p:sp>
        <p:nvSpPr>
          <p:cNvPr id="12" name="Google Shape;324;p9">
            <a:extLst>
              <a:ext uri="{FF2B5EF4-FFF2-40B4-BE49-F238E27FC236}">
                <a16:creationId xmlns:a16="http://schemas.microsoft.com/office/drawing/2014/main" id="{0B23A104-D447-BC6B-F272-51D7463E39CE}"/>
              </a:ext>
            </a:extLst>
          </p:cNvPr>
          <p:cNvSpPr txBox="1">
            <a:spLocks/>
          </p:cNvSpPr>
          <p:nvPr/>
        </p:nvSpPr>
        <p:spPr>
          <a:xfrm>
            <a:off x="11151719" y="8021125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17</a:t>
            </a:fld>
            <a:endParaRPr lang="en-US"/>
          </a:p>
        </p:txBody>
      </p:sp>
      <p:sp>
        <p:nvSpPr>
          <p:cNvPr id="13" name="Google Shape;325;p9">
            <a:extLst>
              <a:ext uri="{FF2B5EF4-FFF2-40B4-BE49-F238E27FC236}">
                <a16:creationId xmlns:a16="http://schemas.microsoft.com/office/drawing/2014/main" id="{20E0DDFC-4D4F-7887-C46B-1DFE9A00609D}"/>
              </a:ext>
            </a:extLst>
          </p:cNvPr>
          <p:cNvSpPr txBox="1">
            <a:spLocks/>
          </p:cNvSpPr>
          <p:nvPr/>
        </p:nvSpPr>
        <p:spPr>
          <a:xfrm>
            <a:off x="631003" y="1033227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2000" dirty="0"/>
              <a:t>Purchase Categories vs. Fraud Incidence </a:t>
            </a:r>
          </a:p>
        </p:txBody>
      </p:sp>
      <p:sp>
        <p:nvSpPr>
          <p:cNvPr id="15" name="Google Shape;327;p9">
            <a:extLst>
              <a:ext uri="{FF2B5EF4-FFF2-40B4-BE49-F238E27FC236}">
                <a16:creationId xmlns:a16="http://schemas.microsoft.com/office/drawing/2014/main" id="{084905E6-00C2-6E3D-2556-4A20620C1DAC}"/>
              </a:ext>
            </a:extLst>
          </p:cNvPr>
          <p:cNvSpPr txBox="1"/>
          <p:nvPr/>
        </p:nvSpPr>
        <p:spPr>
          <a:xfrm>
            <a:off x="333782" y="2223079"/>
            <a:ext cx="3152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Top categories 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Online</a:t>
            </a:r>
            <a:endParaRPr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POS-Grocery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•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POS-Shopping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328;p9">
            <a:extLst>
              <a:ext uri="{FF2B5EF4-FFF2-40B4-BE49-F238E27FC236}">
                <a16:creationId xmlns:a16="http://schemas.microsoft.com/office/drawing/2014/main" id="{A7D14B89-39B2-3E3B-5EB1-65F2BD9860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149" y="2181195"/>
            <a:ext cx="5596645" cy="4521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329;p9">
            <a:extLst>
              <a:ext uri="{FF2B5EF4-FFF2-40B4-BE49-F238E27FC236}">
                <a16:creationId xmlns:a16="http://schemas.microsoft.com/office/drawing/2014/main" id="{7C319F25-2A22-EA58-D1D4-3ADD0FB104DA}"/>
              </a:ext>
            </a:extLst>
          </p:cNvPr>
          <p:cNvSpPr/>
          <p:nvPr/>
        </p:nvSpPr>
        <p:spPr>
          <a:xfrm>
            <a:off x="668314" y="3557232"/>
            <a:ext cx="3807900" cy="13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/>
              <a:t>Top Categories Age Mean = 51 years</a:t>
            </a:r>
            <a:endParaRPr b="1" i="1"/>
          </a:p>
        </p:txBody>
      </p:sp>
      <p:sp>
        <p:nvSpPr>
          <p:cNvPr id="18" name="Google Shape;330;p9">
            <a:extLst>
              <a:ext uri="{FF2B5EF4-FFF2-40B4-BE49-F238E27FC236}">
                <a16:creationId xmlns:a16="http://schemas.microsoft.com/office/drawing/2014/main" id="{CD732ED5-FF52-1CCC-AA2E-CF58747F9761}"/>
              </a:ext>
            </a:extLst>
          </p:cNvPr>
          <p:cNvSpPr/>
          <p:nvPr/>
        </p:nvSpPr>
        <p:spPr>
          <a:xfrm>
            <a:off x="1486889" y="4904832"/>
            <a:ext cx="3945000" cy="134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64999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/>
              <a:t>Top Categories Amount Mean = US$ 720</a:t>
            </a:r>
            <a:endParaRPr b="1" i="1"/>
          </a:p>
        </p:txBody>
      </p:sp>
    </p:spTree>
    <p:extLst>
      <p:ext uri="{BB962C8B-B14F-4D97-AF65-F5344CB8AC3E}">
        <p14:creationId xmlns:p14="http://schemas.microsoft.com/office/powerpoint/2010/main" val="374925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Analysis</a:t>
            </a:r>
            <a:endParaRPr dirty="0"/>
          </a:p>
        </p:txBody>
      </p:sp>
      <p:sp>
        <p:nvSpPr>
          <p:cNvPr id="7" name="Google Shape;314;p8">
            <a:extLst>
              <a:ext uri="{FF2B5EF4-FFF2-40B4-BE49-F238E27FC236}">
                <a16:creationId xmlns:a16="http://schemas.microsoft.com/office/drawing/2014/main" id="{94405B87-06CD-974F-BA0A-736FD217A0E6}"/>
              </a:ext>
            </a:extLst>
          </p:cNvPr>
          <p:cNvSpPr txBox="1">
            <a:spLocks/>
          </p:cNvSpPr>
          <p:nvPr/>
        </p:nvSpPr>
        <p:spPr>
          <a:xfrm>
            <a:off x="11187312" y="6981638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18</a:t>
            </a:fld>
            <a:endParaRPr lang="en-US"/>
          </a:p>
        </p:txBody>
      </p:sp>
      <p:sp>
        <p:nvSpPr>
          <p:cNvPr id="12" name="Google Shape;324;p9">
            <a:extLst>
              <a:ext uri="{FF2B5EF4-FFF2-40B4-BE49-F238E27FC236}">
                <a16:creationId xmlns:a16="http://schemas.microsoft.com/office/drawing/2014/main" id="{0B23A104-D447-BC6B-F272-51D7463E39CE}"/>
              </a:ext>
            </a:extLst>
          </p:cNvPr>
          <p:cNvSpPr txBox="1">
            <a:spLocks/>
          </p:cNvSpPr>
          <p:nvPr/>
        </p:nvSpPr>
        <p:spPr>
          <a:xfrm>
            <a:off x="11151719" y="8021125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18</a:t>
            </a:fld>
            <a:endParaRPr lang="en-US"/>
          </a:p>
        </p:txBody>
      </p:sp>
      <p:pic>
        <p:nvPicPr>
          <p:cNvPr id="11" name="Google Shape;335;p10">
            <a:extLst>
              <a:ext uri="{FF2B5EF4-FFF2-40B4-BE49-F238E27FC236}">
                <a16:creationId xmlns:a16="http://schemas.microsoft.com/office/drawing/2014/main" id="{77954B37-1384-729C-32E9-3CBB4A6D64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456" y="1815353"/>
            <a:ext cx="4972916" cy="421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36;p10">
            <a:extLst>
              <a:ext uri="{FF2B5EF4-FFF2-40B4-BE49-F238E27FC236}">
                <a16:creationId xmlns:a16="http://schemas.microsoft.com/office/drawing/2014/main" id="{762935CB-4AAD-5E58-F1D4-0C36483F35A7}"/>
              </a:ext>
            </a:extLst>
          </p:cNvPr>
          <p:cNvSpPr txBox="1">
            <a:spLocks/>
          </p:cNvSpPr>
          <p:nvPr/>
        </p:nvSpPr>
        <p:spPr>
          <a:xfrm>
            <a:off x="440365" y="2068612"/>
            <a:ext cx="4158529" cy="28400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/>
              <a:t>Average amount of fraud for all transactions reported during the period was $528.</a:t>
            </a:r>
          </a:p>
          <a:p>
            <a:pPr marL="457200" indent="-381000">
              <a:spcBef>
                <a:spcPts val="0"/>
              </a:spcBef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/>
              <a:t>More than a third of all fraud reported during the period were related to online activities.</a:t>
            </a:r>
          </a:p>
          <a:p>
            <a:pPr marL="457200" indent="-381000">
              <a:spcBef>
                <a:spcPts val="0"/>
              </a:spcBef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/>
              <a:t>Online scammers do not discriminate age, is the top category for all age ranges.</a:t>
            </a:r>
          </a:p>
          <a:p>
            <a:pPr marL="457200" indent="-381000">
              <a:spcBef>
                <a:spcPts val="0"/>
              </a:spcBef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/>
              <a:t>Amount average per </a:t>
            </a:r>
            <a:r>
              <a:rPr lang="en-US" sz="1800" b="1" dirty="0"/>
              <a:t>online</a:t>
            </a:r>
            <a:r>
              <a:rPr lang="en-US" sz="1800" dirty="0"/>
              <a:t> fraud reported is $928. </a:t>
            </a:r>
          </a:p>
        </p:txBody>
      </p:sp>
    </p:spTree>
    <p:extLst>
      <p:ext uri="{BB962C8B-B14F-4D97-AF65-F5344CB8AC3E}">
        <p14:creationId xmlns:p14="http://schemas.microsoft.com/office/powerpoint/2010/main" val="2816198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Analysis</a:t>
            </a:r>
            <a:endParaRPr dirty="0"/>
          </a:p>
        </p:txBody>
      </p:sp>
      <p:sp>
        <p:nvSpPr>
          <p:cNvPr id="7" name="Google Shape;314;p8">
            <a:extLst>
              <a:ext uri="{FF2B5EF4-FFF2-40B4-BE49-F238E27FC236}">
                <a16:creationId xmlns:a16="http://schemas.microsoft.com/office/drawing/2014/main" id="{94405B87-06CD-974F-BA0A-736FD217A0E6}"/>
              </a:ext>
            </a:extLst>
          </p:cNvPr>
          <p:cNvSpPr txBox="1">
            <a:spLocks/>
          </p:cNvSpPr>
          <p:nvPr/>
        </p:nvSpPr>
        <p:spPr>
          <a:xfrm>
            <a:off x="11187312" y="6981638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19</a:t>
            </a:fld>
            <a:endParaRPr lang="en-US"/>
          </a:p>
        </p:txBody>
      </p:sp>
      <p:sp>
        <p:nvSpPr>
          <p:cNvPr id="12" name="Google Shape;324;p9">
            <a:extLst>
              <a:ext uri="{FF2B5EF4-FFF2-40B4-BE49-F238E27FC236}">
                <a16:creationId xmlns:a16="http://schemas.microsoft.com/office/drawing/2014/main" id="{0B23A104-D447-BC6B-F272-51D7463E39CE}"/>
              </a:ext>
            </a:extLst>
          </p:cNvPr>
          <p:cNvSpPr txBox="1">
            <a:spLocks/>
          </p:cNvSpPr>
          <p:nvPr/>
        </p:nvSpPr>
        <p:spPr>
          <a:xfrm>
            <a:off x="11151719" y="8021125"/>
            <a:ext cx="74022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-US" smtClean="0"/>
              <a:pPr algn="r"/>
              <a:t>19</a:t>
            </a:fld>
            <a:endParaRPr lang="en-US"/>
          </a:p>
        </p:txBody>
      </p:sp>
      <p:sp>
        <p:nvSpPr>
          <p:cNvPr id="13" name="Google Shape;325;p9">
            <a:extLst>
              <a:ext uri="{FF2B5EF4-FFF2-40B4-BE49-F238E27FC236}">
                <a16:creationId xmlns:a16="http://schemas.microsoft.com/office/drawing/2014/main" id="{20E0DDFC-4D4F-7887-C46B-1DFE9A00609D}"/>
              </a:ext>
            </a:extLst>
          </p:cNvPr>
          <p:cNvSpPr txBox="1">
            <a:spLocks/>
          </p:cNvSpPr>
          <p:nvPr/>
        </p:nvSpPr>
        <p:spPr>
          <a:xfrm>
            <a:off x="631003" y="1033227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2000" dirty="0">
                <a:solidFill>
                  <a:srgbClr val="014067"/>
                </a:solidFill>
              </a:rPr>
              <a:t>Amount of Fraud per Categories</a:t>
            </a:r>
          </a:p>
        </p:txBody>
      </p:sp>
      <p:sp>
        <p:nvSpPr>
          <p:cNvPr id="11" name="Google Shape;343;g1274b7b4aaf_2_0">
            <a:extLst>
              <a:ext uri="{FF2B5EF4-FFF2-40B4-BE49-F238E27FC236}">
                <a16:creationId xmlns:a16="http://schemas.microsoft.com/office/drawing/2014/main" id="{8E1CFCBD-BAFB-F9E0-C75C-ADD96514DC74}"/>
              </a:ext>
            </a:extLst>
          </p:cNvPr>
          <p:cNvSpPr txBox="1">
            <a:spLocks/>
          </p:cNvSpPr>
          <p:nvPr/>
        </p:nvSpPr>
        <p:spPr>
          <a:xfrm>
            <a:off x="486439" y="2333288"/>
            <a:ext cx="4394843" cy="80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>
                <a:solidFill>
                  <a:srgbClr val="013657"/>
                </a:solidFill>
              </a:rPr>
              <a:t>During the period studied, the top three categories exceeded one million dollars in fraud. </a:t>
            </a:r>
          </a:p>
          <a:p>
            <a:pPr marL="457200" indent="-381000">
              <a:spcBef>
                <a:spcPts val="0"/>
              </a:spcBef>
              <a:buClr>
                <a:schemeClr val="lt2"/>
              </a:buClr>
              <a:buSzPts val="2400"/>
              <a:buFont typeface="Arial" panose="020B0604020202020204" pitchFamily="34" charset="0"/>
              <a:buChar char="●"/>
            </a:pPr>
            <a:r>
              <a:rPr lang="en-US" sz="1800" dirty="0">
                <a:solidFill>
                  <a:srgbClr val="013657"/>
                </a:solidFill>
              </a:rPr>
              <a:t>Frauds credit card not present reach 63% of the total.</a:t>
            </a:r>
          </a:p>
        </p:txBody>
      </p:sp>
      <p:pic>
        <p:nvPicPr>
          <p:cNvPr id="14" name="Google Shape;344;g1274b7b4aaf_2_0">
            <a:extLst>
              <a:ext uri="{FF2B5EF4-FFF2-40B4-BE49-F238E27FC236}">
                <a16:creationId xmlns:a16="http://schemas.microsoft.com/office/drawing/2014/main" id="{2AE87BAE-76DD-5890-484D-411704ACE4E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606" y="1874742"/>
            <a:ext cx="2927550" cy="453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345;g1274b7b4aaf_2_0">
            <a:extLst>
              <a:ext uri="{FF2B5EF4-FFF2-40B4-BE49-F238E27FC236}">
                <a16:creationId xmlns:a16="http://schemas.microsoft.com/office/drawing/2014/main" id="{AA6C4C21-5954-819A-B968-ACE206EFFEB2}"/>
              </a:ext>
            </a:extLst>
          </p:cNvPr>
          <p:cNvCxnSpPr/>
          <p:nvPr/>
        </p:nvCxnSpPr>
        <p:spPr>
          <a:xfrm rot="10800000" flipH="1">
            <a:off x="5138281" y="4708092"/>
            <a:ext cx="2136000" cy="144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" name="Google Shape;346;g1274b7b4aaf_2_0">
            <a:extLst>
              <a:ext uri="{FF2B5EF4-FFF2-40B4-BE49-F238E27FC236}">
                <a16:creationId xmlns:a16="http://schemas.microsoft.com/office/drawing/2014/main" id="{4949F614-E609-CB3A-99D6-CB33E509A980}"/>
              </a:ext>
            </a:extLst>
          </p:cNvPr>
          <p:cNvCxnSpPr/>
          <p:nvPr/>
        </p:nvCxnSpPr>
        <p:spPr>
          <a:xfrm>
            <a:off x="5123756" y="5005892"/>
            <a:ext cx="1707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" name="Google Shape;347;g1274b7b4aaf_2_0">
            <a:extLst>
              <a:ext uri="{FF2B5EF4-FFF2-40B4-BE49-F238E27FC236}">
                <a16:creationId xmlns:a16="http://schemas.microsoft.com/office/drawing/2014/main" id="{758E9DC0-4A2A-C5A0-48B8-C537B30E813C}"/>
              </a:ext>
            </a:extLst>
          </p:cNvPr>
          <p:cNvCxnSpPr/>
          <p:nvPr/>
        </p:nvCxnSpPr>
        <p:spPr>
          <a:xfrm>
            <a:off x="5123756" y="5615492"/>
            <a:ext cx="1555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" name="Google Shape;348;g1274b7b4aaf_2_0">
            <a:extLst>
              <a:ext uri="{FF2B5EF4-FFF2-40B4-BE49-F238E27FC236}">
                <a16:creationId xmlns:a16="http://schemas.microsoft.com/office/drawing/2014/main" id="{DBFDF4A4-7CA0-FA80-ECA6-94A8561AE9D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423" y="4014907"/>
            <a:ext cx="3495075" cy="2330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6488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ADC5B461-27AD-4A7B-2325-BCCF6DFD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</p:spPr>
        <p:txBody>
          <a:bodyPr>
            <a:normAutofit/>
          </a:bodyPr>
          <a:lstStyle/>
          <a:p>
            <a:r>
              <a:rPr lang="en-US" dirty="0"/>
              <a:t>Taib Diallo</a:t>
            </a:r>
          </a:p>
          <a:p>
            <a:r>
              <a:rPr lang="en-US" dirty="0"/>
              <a:t>Yuanfeng Xu</a:t>
            </a:r>
          </a:p>
          <a:p>
            <a:r>
              <a:rPr lang="en-US" dirty="0"/>
              <a:t>Alexis Hernandez	</a:t>
            </a:r>
          </a:p>
          <a:p>
            <a:r>
              <a:rPr lang="en-US" dirty="0"/>
              <a:t>Mary Jane Rafol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04BD4F-83BF-4408-BF47-7E372632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241109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Meet The Team!</a:t>
            </a:r>
          </a:p>
        </p:txBody>
      </p:sp>
      <p:pic>
        <p:nvPicPr>
          <p:cNvPr id="9" name="Content Placeholder 8" descr="Colleagues huddle">
            <a:extLst>
              <a:ext uri="{FF2B5EF4-FFF2-40B4-BE49-F238E27FC236}">
                <a16:creationId xmlns:a16="http://schemas.microsoft.com/office/drawing/2014/main" id="{BAFCCBEC-5C0C-4BDD-A667-3DB15A756E9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1598" r="24126" b="1"/>
          <a:stretch/>
        </p:blipFill>
        <p:spPr>
          <a:xfrm>
            <a:off x="6604000" y="10"/>
            <a:ext cx="5588000" cy="6872239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D3204-1344-4D4E-806F-585C9EFDE1A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Newbies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63C2D-0073-479F-A4E3-F4B92815D8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361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8ADD88-960A-46E7-56A1-0FBDF0286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6" y="2416005"/>
            <a:ext cx="3686175" cy="1266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62FDEA-336C-59E0-0C81-E35670BC8D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653" y="2416005"/>
            <a:ext cx="5695950" cy="3600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47A750-EF06-4424-901F-6B9B4817E918}"/>
              </a:ext>
            </a:extLst>
          </p:cNvPr>
          <p:cNvSpPr txBox="1"/>
          <p:nvPr/>
        </p:nvSpPr>
        <p:spPr>
          <a:xfrm>
            <a:off x="716336" y="4046351"/>
            <a:ext cx="3980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Found distance between locations using haversine function</a:t>
            </a:r>
          </a:p>
        </p:txBody>
      </p:sp>
      <p:sp>
        <p:nvSpPr>
          <p:cNvPr id="7" name="Google Shape;296;p44">
            <a:extLst>
              <a:ext uri="{FF2B5EF4-FFF2-40B4-BE49-F238E27FC236}">
                <a16:creationId xmlns:a16="http://schemas.microsoft.com/office/drawing/2014/main" id="{48FF38C3-21A5-4958-D0D6-3D6D37A80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Analysis</a:t>
            </a:r>
            <a:endParaRPr dirty="0"/>
          </a:p>
        </p:txBody>
      </p:sp>
      <p:sp>
        <p:nvSpPr>
          <p:cNvPr id="8" name="Google Shape;325;p9">
            <a:extLst>
              <a:ext uri="{FF2B5EF4-FFF2-40B4-BE49-F238E27FC236}">
                <a16:creationId xmlns:a16="http://schemas.microsoft.com/office/drawing/2014/main" id="{DBD8A1D5-0B8F-3625-7D44-A8C6F9415223}"/>
              </a:ext>
            </a:extLst>
          </p:cNvPr>
          <p:cNvSpPr txBox="1">
            <a:spLocks/>
          </p:cNvSpPr>
          <p:nvPr/>
        </p:nvSpPr>
        <p:spPr>
          <a:xfrm>
            <a:off x="631003" y="1033227"/>
            <a:ext cx="8333222" cy="11479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>
                <a:schemeClr val="lt1"/>
              </a:buClr>
              <a:buSzPct val="100000"/>
              <a:buFont typeface="Calibri"/>
              <a:buNone/>
            </a:pPr>
            <a:r>
              <a:rPr lang="en-US" sz="2000" dirty="0">
                <a:solidFill>
                  <a:srgbClr val="014067"/>
                </a:solidFill>
              </a:rPr>
              <a:t>Distance (km) vs. Fraud</a:t>
            </a:r>
          </a:p>
        </p:txBody>
      </p:sp>
    </p:spTree>
    <p:extLst>
      <p:ext uri="{BB962C8B-B14F-4D97-AF65-F5344CB8AC3E}">
        <p14:creationId xmlns:p14="http://schemas.microsoft.com/office/powerpoint/2010/main" val="161579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7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Other Considerations</a:t>
            </a:r>
            <a:endParaRPr dirty="0"/>
          </a:p>
        </p:txBody>
      </p:sp>
      <p:sp>
        <p:nvSpPr>
          <p:cNvPr id="329" name="Google Shape;329;p47"/>
          <p:cNvSpPr txBox="1"/>
          <p:nvPr/>
        </p:nvSpPr>
        <p:spPr>
          <a:xfrm>
            <a:off x="798834" y="2738852"/>
            <a:ext cx="4416874" cy="35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dataset is limited to seven months only and does not provide historical data to enable trending per year.</a:t>
            </a:r>
            <a:endParaRPr dirty="0"/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credit card records do not seem to be distributed reasonably across, cities, age group—analysis could have improved if these limitations are addressed. </a:t>
            </a: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0" name="Google Shape;330;p47"/>
          <p:cNvGrpSpPr/>
          <p:nvPr/>
        </p:nvGrpSpPr>
        <p:grpSpPr>
          <a:xfrm>
            <a:off x="478794" y="1883177"/>
            <a:ext cx="3779302" cy="640080"/>
            <a:chOff x="478794" y="1899219"/>
            <a:chExt cx="3779302" cy="640080"/>
          </a:xfrm>
        </p:grpSpPr>
        <p:sp>
          <p:nvSpPr>
            <p:cNvPr id="331" name="Google Shape;331;p47"/>
            <p:cNvSpPr/>
            <p:nvPr/>
          </p:nvSpPr>
          <p:spPr>
            <a:xfrm>
              <a:off x="573492" y="1969730"/>
              <a:ext cx="457200" cy="457200"/>
            </a:xfrm>
            <a:prstGeom prst="flowChartConnector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7"/>
            <p:cNvSpPr/>
            <p:nvPr/>
          </p:nvSpPr>
          <p:spPr>
            <a:xfrm>
              <a:off x="874816" y="1972694"/>
              <a:ext cx="3383280" cy="484632"/>
            </a:xfrm>
            <a:prstGeom prst="homePlate">
              <a:avLst>
                <a:gd name="adj" fmla="val 50000"/>
              </a:avLst>
            </a:prstGeom>
            <a:solidFill>
              <a:srgbClr val="001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EAB200"/>
                  </a:solidFill>
                  <a:latin typeface="Calibri"/>
                  <a:ea typeface="Calibri"/>
                  <a:cs typeface="Calibri"/>
                  <a:sym typeface="Calibri"/>
                </a:rPr>
                <a:t>      Limitations</a:t>
              </a:r>
              <a:endParaRPr/>
            </a:p>
          </p:txBody>
        </p:sp>
        <p:pic>
          <p:nvPicPr>
            <p:cNvPr id="333" name="Google Shape;333;p47" descr="Information with solid fi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794" y="1899219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329;p47">
            <a:extLst>
              <a:ext uri="{FF2B5EF4-FFF2-40B4-BE49-F238E27FC236}">
                <a16:creationId xmlns:a16="http://schemas.microsoft.com/office/drawing/2014/main" id="{97B1CF80-A405-4609-8B8F-0053CD304907}"/>
              </a:ext>
            </a:extLst>
          </p:cNvPr>
          <p:cNvSpPr txBox="1"/>
          <p:nvPr/>
        </p:nvSpPr>
        <p:spPr>
          <a:xfrm>
            <a:off x="5712127" y="2738852"/>
            <a:ext cx="4416874" cy="35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dataset is limited to 45 states and 52 cities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6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316" name="Google Shape;316;p46"/>
          <p:cNvSpPr txBox="1">
            <a:spLocks noGrp="1"/>
          </p:cNvSpPr>
          <p:nvPr>
            <p:ph type="title"/>
          </p:nvPr>
        </p:nvSpPr>
        <p:spPr>
          <a:xfrm>
            <a:off x="523425" y="684185"/>
            <a:ext cx="7201909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Further Exploratory Analysis</a:t>
            </a:r>
          </a:p>
        </p:txBody>
      </p:sp>
      <p:sp>
        <p:nvSpPr>
          <p:cNvPr id="317" name="Google Shape;317;p46"/>
          <p:cNvSpPr txBox="1"/>
          <p:nvPr/>
        </p:nvSpPr>
        <p:spPr>
          <a:xfrm>
            <a:off x="798834" y="2738852"/>
            <a:ext cx="4416874" cy="35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Gender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Job type</a:t>
            </a:r>
            <a:endParaRPr dirty="0"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Merchant categories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endParaRPr dirty="0"/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318;p46"/>
          <p:cNvGrpSpPr/>
          <p:nvPr/>
        </p:nvGrpSpPr>
        <p:grpSpPr>
          <a:xfrm>
            <a:off x="478794" y="1883177"/>
            <a:ext cx="3779302" cy="640080"/>
            <a:chOff x="478794" y="1899219"/>
            <a:chExt cx="3779302" cy="640080"/>
          </a:xfrm>
        </p:grpSpPr>
        <p:sp>
          <p:nvSpPr>
            <p:cNvPr id="319" name="Google Shape;319;p46"/>
            <p:cNvSpPr/>
            <p:nvPr/>
          </p:nvSpPr>
          <p:spPr>
            <a:xfrm>
              <a:off x="573492" y="1969730"/>
              <a:ext cx="457200" cy="457200"/>
            </a:xfrm>
            <a:prstGeom prst="flowChartConnector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874816" y="1972694"/>
              <a:ext cx="3383280" cy="484632"/>
            </a:xfrm>
            <a:prstGeom prst="homePlate">
              <a:avLst>
                <a:gd name="adj" fmla="val 50000"/>
              </a:avLst>
            </a:prstGeom>
            <a:solidFill>
              <a:srgbClr val="001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EAB200"/>
                  </a:solidFill>
                  <a:latin typeface="Calibri"/>
                  <a:ea typeface="Calibri"/>
                  <a:cs typeface="Calibri"/>
                  <a:sym typeface="Calibri"/>
                </a:rPr>
                <a:t>      Other Analysis</a:t>
              </a:r>
              <a:endParaRPr/>
            </a:p>
          </p:txBody>
        </p:sp>
        <p:pic>
          <p:nvPicPr>
            <p:cNvPr id="321" name="Google Shape;321;p46" descr="Information with solid fi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794" y="1899219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80F9709-C79B-0EF5-E443-8275DC453029}"/>
              </a:ext>
            </a:extLst>
          </p:cNvPr>
          <p:cNvSpPr txBox="1"/>
          <p:nvPr/>
        </p:nvSpPr>
        <p:spPr>
          <a:xfrm>
            <a:off x="5298288" y="2660748"/>
            <a:ext cx="60948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000" b="0" i="0" dirty="0">
                <a:solidFill>
                  <a:srgbClr val="1D1C1D"/>
                </a:solidFill>
                <a:effectLst/>
                <a:latin typeface="Slack-Lato"/>
              </a:rPr>
              <a:t>Develop a code that flags suspicious incidences once transaction meets the following requirements: age of the victim, location of the transaction, amount, card holder's home address, merchant category, etc.</a:t>
            </a:r>
            <a:endParaRPr lang="en-US" sz="2000" dirty="0"/>
          </a:p>
        </p:txBody>
      </p:sp>
      <p:grpSp>
        <p:nvGrpSpPr>
          <p:cNvPr id="11" name="Google Shape;318;p46">
            <a:extLst>
              <a:ext uri="{FF2B5EF4-FFF2-40B4-BE49-F238E27FC236}">
                <a16:creationId xmlns:a16="http://schemas.microsoft.com/office/drawing/2014/main" id="{DF1F9365-0829-F3D1-8C0B-5EC6E2E77CBC}"/>
              </a:ext>
            </a:extLst>
          </p:cNvPr>
          <p:cNvGrpSpPr/>
          <p:nvPr/>
        </p:nvGrpSpPr>
        <p:grpSpPr>
          <a:xfrm>
            <a:off x="5298288" y="1883177"/>
            <a:ext cx="3779302" cy="640080"/>
            <a:chOff x="478794" y="1899219"/>
            <a:chExt cx="3779302" cy="640080"/>
          </a:xfrm>
        </p:grpSpPr>
        <p:sp>
          <p:nvSpPr>
            <p:cNvPr id="12" name="Google Shape;319;p46">
              <a:extLst>
                <a:ext uri="{FF2B5EF4-FFF2-40B4-BE49-F238E27FC236}">
                  <a16:creationId xmlns:a16="http://schemas.microsoft.com/office/drawing/2014/main" id="{23C5FD8D-908E-1766-9D64-DF74CE7061E0}"/>
                </a:ext>
              </a:extLst>
            </p:cNvPr>
            <p:cNvSpPr/>
            <p:nvPr/>
          </p:nvSpPr>
          <p:spPr>
            <a:xfrm>
              <a:off x="573492" y="1969730"/>
              <a:ext cx="457200" cy="457200"/>
            </a:xfrm>
            <a:prstGeom prst="flowChartConnector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320;p46">
              <a:extLst>
                <a:ext uri="{FF2B5EF4-FFF2-40B4-BE49-F238E27FC236}">
                  <a16:creationId xmlns:a16="http://schemas.microsoft.com/office/drawing/2014/main" id="{2A4F9DD7-F680-E37E-9B3E-5D57EE9CF7D9}"/>
                </a:ext>
              </a:extLst>
            </p:cNvPr>
            <p:cNvSpPr/>
            <p:nvPr/>
          </p:nvSpPr>
          <p:spPr>
            <a:xfrm>
              <a:off x="874816" y="1972694"/>
              <a:ext cx="3383280" cy="484632"/>
            </a:xfrm>
            <a:prstGeom prst="homePlate">
              <a:avLst>
                <a:gd name="adj" fmla="val 50000"/>
              </a:avLst>
            </a:prstGeom>
            <a:solidFill>
              <a:srgbClr val="001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 dirty="0">
                  <a:solidFill>
                    <a:srgbClr val="EAB200"/>
                  </a:solidFill>
                  <a:latin typeface="Calibri"/>
                  <a:ea typeface="Calibri"/>
                  <a:cs typeface="Calibri"/>
                  <a:sym typeface="Calibri"/>
                </a:rPr>
                <a:t>      Opportunities</a:t>
              </a:r>
              <a:endParaRPr dirty="0"/>
            </a:p>
          </p:txBody>
        </p:sp>
        <p:pic>
          <p:nvPicPr>
            <p:cNvPr id="14" name="Google Shape;321;p46" descr="Information with solid fill">
              <a:extLst>
                <a:ext uri="{FF2B5EF4-FFF2-40B4-BE49-F238E27FC236}">
                  <a16:creationId xmlns:a16="http://schemas.microsoft.com/office/drawing/2014/main" id="{808D5A25-2914-8D7A-5052-BD58CB1CE7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794" y="1899219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91159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2955850" y="2855631"/>
            <a:ext cx="467309" cy="1118752"/>
            <a:chOff x="2955850" y="2902286"/>
            <a:chExt cx="467309" cy="111875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8473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0378F9DF-BD77-4ED7-B2EA-54357C37E237}"/>
              </a:ext>
            </a:extLst>
          </p:cNvPr>
          <p:cNvSpPr/>
          <p:nvPr/>
        </p:nvSpPr>
        <p:spPr>
          <a:xfrm>
            <a:off x="6234546" y="2222500"/>
            <a:ext cx="5832763" cy="139983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9768" y="2006084"/>
            <a:ext cx="4853573" cy="1616252"/>
          </a:xfrm>
        </p:spPr>
        <p:txBody>
          <a:bodyPr>
            <a:norm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 there a Correlation between the incidences of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fraud 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vs. the Spending Size, Population Size, Age Group and Demographics?</a:t>
            </a:r>
            <a:endParaRPr lang="en-US" sz="4800" b="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4546" y="3820090"/>
            <a:ext cx="5255966" cy="1257574"/>
          </a:xfrm>
        </p:spPr>
        <p:txBody>
          <a:bodyPr/>
          <a:lstStyle/>
          <a:p>
            <a:r>
              <a:rPr lang="en-US" sz="1800" dirty="0"/>
              <a:t>An analysis of credit card fraud claims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D9F1C-E5E0-4024-B11F-813A25091289}"/>
              </a:ext>
            </a:extLst>
          </p:cNvPr>
          <p:cNvSpPr txBox="1"/>
          <p:nvPr/>
        </p:nvSpPr>
        <p:spPr>
          <a:xfrm>
            <a:off x="3064618" y="3001357"/>
            <a:ext cx="1666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The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04135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API’s and Dataset Used</a:t>
            </a:r>
          </a:p>
          <a:p>
            <a:pPr>
              <a:lnSpc>
                <a:spcPct val="150000"/>
              </a:lnSpc>
            </a:pPr>
            <a:r>
              <a:rPr lang="en-US" sz="2200" dirty="0"/>
              <a:t>Spilt columns</a:t>
            </a:r>
          </a:p>
          <a:p>
            <a:pPr lvl="0">
              <a:lnSpc>
                <a:spcPct val="150000"/>
              </a:lnSpc>
            </a:pPr>
            <a:r>
              <a:rPr lang="en-US" sz="2200" dirty="0"/>
              <a:t>Checked data types</a:t>
            </a:r>
          </a:p>
          <a:p>
            <a:pPr lvl="0">
              <a:lnSpc>
                <a:spcPct val="150000"/>
              </a:lnSpc>
            </a:pPr>
            <a:r>
              <a:rPr lang="en-US" sz="2200" dirty="0"/>
              <a:t>Checked for incomplete rows</a:t>
            </a:r>
          </a:p>
          <a:p>
            <a:pPr lvl="0">
              <a:lnSpc>
                <a:spcPct val="150000"/>
              </a:lnSpc>
            </a:pPr>
            <a:r>
              <a:rPr lang="en-US" sz="2200" dirty="0"/>
              <a:t>Further cleaned based on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436017"/>
            <a:ext cx="6474106" cy="104083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dirty="0"/>
              <a:t>Data Cleaning and Preparations</a:t>
            </a:r>
          </a:p>
        </p:txBody>
      </p:sp>
      <p:pic>
        <p:nvPicPr>
          <p:cNvPr id="19" name="Picture Placeholder 18" descr="Network Technology Background">
            <a:extLst>
              <a:ext uri="{FF2B5EF4-FFF2-40B4-BE49-F238E27FC236}">
                <a16:creationId xmlns:a16="http://schemas.microsoft.com/office/drawing/2014/main" id="{F7475D62-8601-405E-B543-B6C9C6600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6317" r="26319" b="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noFill/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246" name="Google Shape;246;p41"/>
          <p:cNvSpPr/>
          <p:nvPr/>
        </p:nvSpPr>
        <p:spPr>
          <a:xfrm>
            <a:off x="6320589" y="1977662"/>
            <a:ext cx="3383280" cy="484632"/>
          </a:xfrm>
          <a:prstGeom prst="homePlate">
            <a:avLst>
              <a:gd name="adj" fmla="val 50000"/>
            </a:avLst>
          </a:prstGeom>
          <a:solidFill>
            <a:srgbClr val="EAB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Null Hypothesis (H</a:t>
            </a:r>
            <a:r>
              <a:rPr lang="en-US" sz="2000" b="1" i="0" u="none" strike="noStrike" cap="none" baseline="-250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1" i="0" u="none" strike="noStrike" cap="none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47" name="Google Shape;247;p41"/>
          <p:cNvSpPr/>
          <p:nvPr/>
        </p:nvSpPr>
        <p:spPr>
          <a:xfrm>
            <a:off x="6320589" y="3531332"/>
            <a:ext cx="3383280" cy="484632"/>
          </a:xfrm>
          <a:prstGeom prst="homePlate">
            <a:avLst>
              <a:gd name="adj" fmla="val 50000"/>
            </a:avLst>
          </a:prstGeom>
          <a:solidFill>
            <a:srgbClr val="EAB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Alternate Hypothesis (H</a:t>
            </a:r>
            <a:r>
              <a:rPr lang="en-US" sz="2000" b="1" i="0" u="none" strike="noStrike" cap="none" baseline="-2500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000" b="1" i="0" u="none" strike="noStrike" cap="none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798834" y="2738852"/>
            <a:ext cx="4416874" cy="3517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card fraud remains the no. 1 payment method for perpetrating fraud based on the Federal Trading Commission 2020 Annual Report.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Determine if there is a </a:t>
            </a:r>
            <a:r>
              <a:rPr lang="en-US" sz="2200" b="1" i="0" u="none" strike="noStrike" cap="none" dirty="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correlation between the incident rate and victim’s age group, spending size, demographics, and time of transaction</a:t>
            </a:r>
            <a:r>
              <a:rPr lang="en-US" sz="2200" i="0" u="none" strike="noStrike" cap="none" dirty="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i="0" u="none" strike="noStrike" cap="none" dirty="0">
                <a:latin typeface="Calibri"/>
                <a:ea typeface="Calibri"/>
                <a:cs typeface="Calibri"/>
                <a:sym typeface="Calibri"/>
              </a:rPr>
              <a:t>so that awareness campaigns can be directed to highly susceptible groups.</a:t>
            </a:r>
            <a:endParaRPr sz="1400" b="0" i="0" u="none" strike="noStrike" cap="none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49;p41"/>
          <p:cNvGrpSpPr/>
          <p:nvPr/>
        </p:nvGrpSpPr>
        <p:grpSpPr>
          <a:xfrm>
            <a:off x="478794" y="1883177"/>
            <a:ext cx="3779302" cy="640080"/>
            <a:chOff x="478794" y="1899219"/>
            <a:chExt cx="3779302" cy="640080"/>
          </a:xfrm>
        </p:grpSpPr>
        <p:sp>
          <p:nvSpPr>
            <p:cNvPr id="250" name="Google Shape;250;p41"/>
            <p:cNvSpPr/>
            <p:nvPr/>
          </p:nvSpPr>
          <p:spPr>
            <a:xfrm>
              <a:off x="573492" y="1969730"/>
              <a:ext cx="457200" cy="457200"/>
            </a:xfrm>
            <a:prstGeom prst="flowChartConnector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1"/>
            <p:cNvSpPr/>
            <p:nvPr/>
          </p:nvSpPr>
          <p:spPr>
            <a:xfrm>
              <a:off x="874816" y="1972694"/>
              <a:ext cx="3383280" cy="484632"/>
            </a:xfrm>
            <a:prstGeom prst="homePlate">
              <a:avLst>
                <a:gd name="adj" fmla="val 50000"/>
              </a:avLst>
            </a:prstGeom>
            <a:solidFill>
              <a:srgbClr val="00194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 b="1" i="0" u="none" strike="noStrike" cap="none">
                  <a:solidFill>
                    <a:srgbClr val="EAB200"/>
                  </a:solidFill>
                  <a:latin typeface="Calibri"/>
                  <a:ea typeface="Calibri"/>
                  <a:cs typeface="Calibri"/>
                  <a:sym typeface="Calibri"/>
                </a:rPr>
                <a:t>      Claim</a:t>
              </a:r>
              <a:endParaRPr/>
            </a:p>
          </p:txBody>
        </p:sp>
        <p:pic>
          <p:nvPicPr>
            <p:cNvPr id="252" name="Google Shape;252;p41" descr="Information with solid fi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78794" y="1899219"/>
              <a:ext cx="640080" cy="64008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53" name="Google Shape;253;p41"/>
          <p:cNvCxnSpPr>
            <a:stCxn id="251" idx="3"/>
            <a:endCxn id="254" idx="1"/>
          </p:cNvCxnSpPr>
          <p:nvPr/>
        </p:nvCxnSpPr>
        <p:spPr>
          <a:xfrm>
            <a:off x="4258096" y="2198968"/>
            <a:ext cx="2050500" cy="3175800"/>
          </a:xfrm>
          <a:prstGeom prst="bentConnector3">
            <a:avLst>
              <a:gd name="adj1" fmla="val 56255"/>
            </a:avLst>
          </a:prstGeom>
          <a:noFill/>
          <a:ln w="9525" cap="flat" cmpd="sng">
            <a:solidFill>
              <a:srgbClr val="EAB200"/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55" name="Google Shape;255;p41"/>
          <p:cNvCxnSpPr/>
          <p:nvPr/>
        </p:nvCxnSpPr>
        <p:spPr>
          <a:xfrm>
            <a:off x="5406191" y="2198968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56" name="Google Shape;256;p41"/>
          <p:cNvSpPr txBox="1"/>
          <p:nvPr/>
        </p:nvSpPr>
        <p:spPr>
          <a:xfrm>
            <a:off x="6221559" y="2476354"/>
            <a:ext cx="5000182" cy="648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correlation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the victim’s age, spending size, demographics, and time of transaction vs. fraud incidences.</a:t>
            </a:r>
            <a:endParaRPr dirty="0"/>
          </a:p>
        </p:txBody>
      </p:sp>
      <p:sp>
        <p:nvSpPr>
          <p:cNvPr id="257" name="Google Shape;257;p41"/>
          <p:cNvSpPr txBox="1"/>
          <p:nvPr/>
        </p:nvSpPr>
        <p:spPr>
          <a:xfrm>
            <a:off x="6233700" y="4030643"/>
            <a:ext cx="5000182" cy="80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strong positive correlation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victim's age, spending size, demographics, and time of transaction vs. fraud incidences.</a:t>
            </a:r>
            <a:endParaRPr dirty="0"/>
          </a:p>
        </p:txBody>
      </p:sp>
      <p:sp>
        <p:nvSpPr>
          <p:cNvPr id="254" name="Google Shape;254;p41"/>
          <p:cNvSpPr/>
          <p:nvPr/>
        </p:nvSpPr>
        <p:spPr>
          <a:xfrm>
            <a:off x="6308448" y="5132417"/>
            <a:ext cx="3383280" cy="484632"/>
          </a:xfrm>
          <a:prstGeom prst="homePlate">
            <a:avLst>
              <a:gd name="adj" fmla="val 50000"/>
            </a:avLst>
          </a:prstGeom>
          <a:solidFill>
            <a:srgbClr val="EAB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Alternate Hypothesis (H</a:t>
            </a:r>
            <a:r>
              <a:rPr lang="en-US" sz="2000" b="1" i="0" u="none" strike="noStrike" cap="none" baseline="-25000" dirty="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b="1" i="0" u="none" strike="noStrike" cap="none" dirty="0">
                <a:solidFill>
                  <a:srgbClr val="00194C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dirty="0"/>
          </a:p>
        </p:txBody>
      </p:sp>
      <p:sp>
        <p:nvSpPr>
          <p:cNvPr id="258" name="Google Shape;258;p41"/>
          <p:cNvSpPr txBox="1"/>
          <p:nvPr/>
        </p:nvSpPr>
        <p:spPr>
          <a:xfrm>
            <a:off x="6221559" y="5631728"/>
            <a:ext cx="5000182" cy="80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strong negative correlation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victim's age, spending size, demographics, and time of transaction vs. fraud incidences.</a:t>
            </a:r>
            <a:endParaRPr dirty="0"/>
          </a:p>
        </p:txBody>
      </p:sp>
      <p:cxnSp>
        <p:nvCxnSpPr>
          <p:cNvPr id="259" name="Google Shape;259;p41"/>
          <p:cNvCxnSpPr/>
          <p:nvPr/>
        </p:nvCxnSpPr>
        <p:spPr>
          <a:xfrm>
            <a:off x="5406191" y="3755770"/>
            <a:ext cx="914400" cy="0"/>
          </a:xfrm>
          <a:prstGeom prst="straightConnector1">
            <a:avLst/>
          </a:prstGeom>
          <a:noFill/>
          <a:ln w="9525" cap="flat" cmpd="sng">
            <a:solidFill>
              <a:srgbClr val="EAB200"/>
            </a:solidFill>
            <a:prstDash val="dash"/>
            <a:round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90259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2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66" name="Google Shape;266;p42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67" name="Google Shape;267;p42"/>
          <p:cNvSpPr/>
          <p:nvPr/>
        </p:nvSpPr>
        <p:spPr>
          <a:xfrm>
            <a:off x="571552" y="2409200"/>
            <a:ext cx="2043311" cy="1318864"/>
          </a:xfrm>
          <a:prstGeom prst="roundRect">
            <a:avLst>
              <a:gd name="adj" fmla="val 16667"/>
            </a:avLst>
          </a:prstGeom>
          <a:solidFill>
            <a:srgbClr val="EAB200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Data Sources &amp; Cleaning of Data</a:t>
            </a:r>
            <a:endParaRPr sz="1600" dirty="0"/>
          </a:p>
        </p:txBody>
      </p:sp>
      <p:sp>
        <p:nvSpPr>
          <p:cNvPr id="268" name="Google Shape;268;p42"/>
          <p:cNvSpPr/>
          <p:nvPr/>
        </p:nvSpPr>
        <p:spPr>
          <a:xfrm>
            <a:off x="1364607" y="2181812"/>
            <a:ext cx="457200" cy="4572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EAB2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69" name="Google Shape;269;p42"/>
          <p:cNvSpPr txBox="1"/>
          <p:nvPr/>
        </p:nvSpPr>
        <p:spPr>
          <a:xfrm>
            <a:off x="571552" y="4109848"/>
            <a:ext cx="2043311" cy="8952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Kaggle’s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Credit Card Fraud Dataset / Census API</a:t>
            </a:r>
            <a:endParaRPr dirty="0"/>
          </a:p>
        </p:txBody>
      </p:sp>
      <p:sp>
        <p:nvSpPr>
          <p:cNvPr id="270" name="Google Shape;270;p42"/>
          <p:cNvSpPr/>
          <p:nvPr/>
        </p:nvSpPr>
        <p:spPr>
          <a:xfrm>
            <a:off x="3484941" y="2409200"/>
            <a:ext cx="2043311" cy="1318864"/>
          </a:xfrm>
          <a:prstGeom prst="roundRect">
            <a:avLst>
              <a:gd name="adj" fmla="val 16667"/>
            </a:avLst>
          </a:prstGeom>
          <a:solidFill>
            <a:srgbClr val="EAB200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Stratify data by age group, obtain the average spending per user</a:t>
            </a:r>
            <a:endParaRPr sz="1600" dirty="0"/>
          </a:p>
        </p:txBody>
      </p:sp>
      <p:sp>
        <p:nvSpPr>
          <p:cNvPr id="271" name="Google Shape;271;p42"/>
          <p:cNvSpPr/>
          <p:nvPr/>
        </p:nvSpPr>
        <p:spPr>
          <a:xfrm>
            <a:off x="4277996" y="2181812"/>
            <a:ext cx="457200" cy="4572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EAB2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3484940" y="4109848"/>
            <a:ext cx="2129949" cy="8952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 of Pandas’ cut / bin and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groupby</a:t>
            </a: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functions on Dataset</a:t>
            </a:r>
            <a:endParaRPr dirty="0"/>
          </a:p>
        </p:txBody>
      </p:sp>
      <p:cxnSp>
        <p:nvCxnSpPr>
          <p:cNvPr id="273" name="Google Shape;273;p42"/>
          <p:cNvCxnSpPr>
            <a:stCxn id="267" idx="2"/>
            <a:endCxn id="269" idx="0"/>
          </p:cNvCxnSpPr>
          <p:nvPr/>
        </p:nvCxnSpPr>
        <p:spPr>
          <a:xfrm>
            <a:off x="1593208" y="3728064"/>
            <a:ext cx="0" cy="381900"/>
          </a:xfrm>
          <a:prstGeom prst="straightConnector1">
            <a:avLst/>
          </a:prstGeom>
          <a:noFill/>
          <a:ln w="28575" cap="flat" cmpd="sng">
            <a:solidFill>
              <a:srgbClr val="00174B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274" name="Google Shape;274;p42"/>
          <p:cNvCxnSpPr/>
          <p:nvPr/>
        </p:nvCxnSpPr>
        <p:spPr>
          <a:xfrm>
            <a:off x="4491583" y="3728064"/>
            <a:ext cx="0" cy="381784"/>
          </a:xfrm>
          <a:prstGeom prst="straightConnector1">
            <a:avLst/>
          </a:prstGeom>
          <a:noFill/>
          <a:ln w="28575" cap="flat" cmpd="sng">
            <a:solidFill>
              <a:srgbClr val="00174B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275" name="Google Shape;275;p42"/>
          <p:cNvSpPr/>
          <p:nvPr/>
        </p:nvSpPr>
        <p:spPr>
          <a:xfrm>
            <a:off x="6407945" y="2409200"/>
            <a:ext cx="2043311" cy="1318864"/>
          </a:xfrm>
          <a:prstGeom prst="roundRect">
            <a:avLst>
              <a:gd name="adj" fmla="val 16667"/>
            </a:avLst>
          </a:prstGeom>
          <a:solidFill>
            <a:srgbClr val="EAB200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demographics from Census API</a:t>
            </a:r>
            <a:endParaRPr sz="1600" dirty="0"/>
          </a:p>
        </p:txBody>
      </p:sp>
      <p:sp>
        <p:nvSpPr>
          <p:cNvPr id="276" name="Google Shape;276;p42"/>
          <p:cNvSpPr/>
          <p:nvPr/>
        </p:nvSpPr>
        <p:spPr>
          <a:xfrm>
            <a:off x="7201000" y="2181812"/>
            <a:ext cx="457200" cy="4572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EAB2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6407944" y="4109848"/>
            <a:ext cx="2129949" cy="8952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Census API (pop size, unemployment rate, poverty rate, etc.)</a:t>
            </a:r>
            <a:endParaRPr dirty="0"/>
          </a:p>
        </p:txBody>
      </p:sp>
      <p:cxnSp>
        <p:nvCxnSpPr>
          <p:cNvPr id="278" name="Google Shape;278;p42"/>
          <p:cNvCxnSpPr/>
          <p:nvPr/>
        </p:nvCxnSpPr>
        <p:spPr>
          <a:xfrm>
            <a:off x="7414587" y="3728064"/>
            <a:ext cx="0" cy="381784"/>
          </a:xfrm>
          <a:prstGeom prst="straightConnector1">
            <a:avLst/>
          </a:prstGeom>
          <a:noFill/>
          <a:ln w="28575" cap="flat" cmpd="sng">
            <a:solidFill>
              <a:srgbClr val="00174B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279" name="Google Shape;279;p42"/>
          <p:cNvSpPr/>
          <p:nvPr/>
        </p:nvSpPr>
        <p:spPr>
          <a:xfrm>
            <a:off x="2661343" y="2826316"/>
            <a:ext cx="457200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2"/>
          <p:cNvSpPr/>
          <p:nvPr/>
        </p:nvSpPr>
        <p:spPr>
          <a:xfrm>
            <a:off x="5567900" y="2826316"/>
            <a:ext cx="457200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75;p42">
            <a:extLst>
              <a:ext uri="{FF2B5EF4-FFF2-40B4-BE49-F238E27FC236}">
                <a16:creationId xmlns:a16="http://schemas.microsoft.com/office/drawing/2014/main" id="{83B51FFC-7107-4120-9A8D-526B2299D458}"/>
              </a:ext>
            </a:extLst>
          </p:cNvPr>
          <p:cNvSpPr/>
          <p:nvPr/>
        </p:nvSpPr>
        <p:spPr>
          <a:xfrm>
            <a:off x="9300923" y="2434446"/>
            <a:ext cx="2043311" cy="1318864"/>
          </a:xfrm>
          <a:prstGeom prst="roundRect">
            <a:avLst>
              <a:gd name="adj" fmla="val 16667"/>
            </a:avLst>
          </a:prstGeom>
          <a:solidFill>
            <a:srgbClr val="EAB200"/>
          </a:solidFill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Analyze results</a:t>
            </a:r>
            <a:endParaRPr sz="1600" dirty="0"/>
          </a:p>
        </p:txBody>
      </p:sp>
      <p:sp>
        <p:nvSpPr>
          <p:cNvPr id="19" name="Google Shape;276;p42">
            <a:extLst>
              <a:ext uri="{FF2B5EF4-FFF2-40B4-BE49-F238E27FC236}">
                <a16:creationId xmlns:a16="http://schemas.microsoft.com/office/drawing/2014/main" id="{02E72D04-C8A5-445C-9464-BB04AF45DEC0}"/>
              </a:ext>
            </a:extLst>
          </p:cNvPr>
          <p:cNvSpPr/>
          <p:nvPr/>
        </p:nvSpPr>
        <p:spPr>
          <a:xfrm>
            <a:off x="10093978" y="2207058"/>
            <a:ext cx="457200" cy="457200"/>
          </a:xfrm>
          <a:prstGeom prst="flowChartConnector">
            <a:avLst/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EAB2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20" name="Google Shape;277;p42">
            <a:extLst>
              <a:ext uri="{FF2B5EF4-FFF2-40B4-BE49-F238E27FC236}">
                <a16:creationId xmlns:a16="http://schemas.microsoft.com/office/drawing/2014/main" id="{2E8C8B7C-7443-4C74-8477-81A79FE26B3C}"/>
              </a:ext>
            </a:extLst>
          </p:cNvPr>
          <p:cNvSpPr txBox="1"/>
          <p:nvPr/>
        </p:nvSpPr>
        <p:spPr>
          <a:xfrm>
            <a:off x="9300922" y="4135094"/>
            <a:ext cx="2129949" cy="89529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Bar chart, scatter plot and and linear regression</a:t>
            </a:r>
            <a:endParaRPr/>
          </a:p>
        </p:txBody>
      </p:sp>
      <p:cxnSp>
        <p:nvCxnSpPr>
          <p:cNvPr id="21" name="Google Shape;278;p42">
            <a:extLst>
              <a:ext uri="{FF2B5EF4-FFF2-40B4-BE49-F238E27FC236}">
                <a16:creationId xmlns:a16="http://schemas.microsoft.com/office/drawing/2014/main" id="{31FB1DB1-A486-486E-AA47-7B5C5D3E6545}"/>
              </a:ext>
            </a:extLst>
          </p:cNvPr>
          <p:cNvCxnSpPr/>
          <p:nvPr/>
        </p:nvCxnSpPr>
        <p:spPr>
          <a:xfrm>
            <a:off x="10307565" y="3753310"/>
            <a:ext cx="0" cy="381784"/>
          </a:xfrm>
          <a:prstGeom prst="straightConnector1">
            <a:avLst/>
          </a:prstGeom>
          <a:noFill/>
          <a:ln w="28575" cap="flat" cmpd="sng">
            <a:solidFill>
              <a:srgbClr val="00174B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22" name="Google Shape;280;p42">
            <a:extLst>
              <a:ext uri="{FF2B5EF4-FFF2-40B4-BE49-F238E27FC236}">
                <a16:creationId xmlns:a16="http://schemas.microsoft.com/office/drawing/2014/main" id="{DB293363-D48C-4477-8925-9D6B0555FB0D}"/>
              </a:ext>
            </a:extLst>
          </p:cNvPr>
          <p:cNvSpPr/>
          <p:nvPr/>
        </p:nvSpPr>
        <p:spPr>
          <a:xfrm>
            <a:off x="8460878" y="2851562"/>
            <a:ext cx="457200" cy="4846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12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767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#1: Age Group</a:t>
            </a:r>
            <a:endParaRPr dirty="0"/>
          </a:p>
        </p:txBody>
      </p:sp>
      <p:pic>
        <p:nvPicPr>
          <p:cNvPr id="297" name="Google Shape;29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26" y="2079981"/>
            <a:ext cx="672465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7469658" y="2160192"/>
            <a:ext cx="3109441" cy="443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analysis shows that the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rate of fraud incidences are higher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credit card 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</a:t>
            </a:r>
            <a:r>
              <a:rPr lang="en-US" sz="1800" b="1" i="0" u="none" strike="noStrike" cap="none" dirty="0">
                <a:solidFill>
                  <a:srgbClr val="DAA520"/>
                </a:solidFill>
                <a:latin typeface="Calibri"/>
                <a:ea typeface="Calibri"/>
                <a:cs typeface="Calibri"/>
                <a:sym typeface="Calibri"/>
              </a:rPr>
              <a:t>58-100 yrs. old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(Boomers, Post-War and WWII)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result also supports the premise that older people have wealthier financial status, and they tend to be more trusting and forgetful, increasing their vulnerability 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susceptibility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 fraud 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targets. </a:t>
            </a:r>
            <a:endParaRPr dirty="0"/>
          </a:p>
        </p:txBody>
      </p:sp>
      <p:sp>
        <p:nvSpPr>
          <p:cNvPr id="299" name="Google Shape;299;p44"/>
          <p:cNvSpPr/>
          <p:nvPr/>
        </p:nvSpPr>
        <p:spPr>
          <a:xfrm>
            <a:off x="4251158" y="2342147"/>
            <a:ext cx="2919663" cy="2326105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173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3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#2:  Spending Size</a:t>
            </a:r>
            <a:endParaRPr dirty="0"/>
          </a:p>
        </p:txBody>
      </p:sp>
      <p:sp>
        <p:nvSpPr>
          <p:cNvPr id="288" name="Google Shape;288;p43"/>
          <p:cNvSpPr txBox="1"/>
          <p:nvPr/>
        </p:nvSpPr>
        <p:spPr>
          <a:xfrm>
            <a:off x="7325279" y="2256447"/>
            <a:ext cx="2872821" cy="353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Our analysis shows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strong correlation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</a:t>
            </a: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users </a:t>
            </a:r>
            <a:r>
              <a:rPr lang="en-US" sz="1800" b="1" i="0" u="none" strike="noStrike" cap="none">
                <a:solidFill>
                  <a:srgbClr val="DAA520"/>
                </a:solidFill>
                <a:latin typeface="Calibri"/>
                <a:ea typeface="Calibri"/>
                <a:cs typeface="Calibri"/>
                <a:sym typeface="Calibri"/>
              </a:rPr>
              <a:t>average spending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its susceptibility to fraud.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r-value returns to 0.28, which is closer to 0, suggesting weak correlation between the two variables.</a:t>
            </a:r>
            <a:endParaRPr/>
          </a:p>
        </p:txBody>
      </p:sp>
      <p:pic>
        <p:nvPicPr>
          <p:cNvPr id="289" name="Google Shape;28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426" y="1846914"/>
            <a:ext cx="6599269" cy="4405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93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36719" y="0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sp>
        <p:nvSpPr>
          <p:cNvPr id="298" name="Google Shape;298;p44"/>
          <p:cNvSpPr txBox="1"/>
          <p:nvPr/>
        </p:nvSpPr>
        <p:spPr>
          <a:xfrm>
            <a:off x="6582152" y="2116150"/>
            <a:ext cx="3109441" cy="443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sz="1800" dirty="0"/>
              <a:t>Is there any relationship between</a:t>
            </a:r>
            <a:r>
              <a:rPr lang="en-US" sz="1800" b="1" dirty="0"/>
              <a:t> locations </a:t>
            </a:r>
            <a:r>
              <a:rPr lang="en-US" sz="1800" dirty="0"/>
              <a:t>and credit card fraud </a:t>
            </a:r>
            <a:r>
              <a:rPr lang="en-US" sz="1800" b="1" dirty="0"/>
              <a:t>incidences</a:t>
            </a:r>
            <a:r>
              <a:rPr lang="en-US" sz="1800" dirty="0"/>
              <a:t>?</a:t>
            </a:r>
          </a:p>
          <a:p>
            <a:pPr>
              <a:spcBef>
                <a:spcPts val="0"/>
              </a:spcBef>
              <a:buSzPts val="990"/>
            </a:pPr>
            <a:endParaRPr lang="en-US" dirty="0"/>
          </a:p>
          <a:p>
            <a:pPr>
              <a:buSzPts val="990"/>
            </a:pPr>
            <a:r>
              <a:rPr lang="en-US" sz="1800" dirty="0"/>
              <a:t>Generate the sub-dataset about cities.</a:t>
            </a:r>
          </a:p>
          <a:p>
            <a:pPr>
              <a:spcBef>
                <a:spcPts val="0"/>
              </a:spcBef>
              <a:buSzPts val="990"/>
            </a:pPr>
            <a:endParaRPr lang="en-US" sz="1800" dirty="0"/>
          </a:p>
        </p:txBody>
      </p:sp>
      <p:pic>
        <p:nvPicPr>
          <p:cNvPr id="7" name="Google Shape;124;g126af402457_0_0">
            <a:extLst>
              <a:ext uri="{FF2B5EF4-FFF2-40B4-BE49-F238E27FC236}">
                <a16:creationId xmlns:a16="http://schemas.microsoft.com/office/drawing/2014/main" id="{9B35CBAC-74E8-F670-DDFC-3798567AC4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26" y="2116150"/>
            <a:ext cx="6129957" cy="3691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188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4"/>
          <p:cNvPicPr preferRelativeResize="0"/>
          <p:nvPr/>
        </p:nvPicPr>
        <p:blipFill rotWithShape="1">
          <a:blip r:embed="rId3">
            <a:alphaModFix/>
          </a:blip>
          <a:srcRect b="48405"/>
          <a:stretch/>
        </p:blipFill>
        <p:spPr>
          <a:xfrm>
            <a:off x="5450661" y="-38588"/>
            <a:ext cx="6741339" cy="3538330"/>
          </a:xfrm>
          <a:prstGeom prst="rect">
            <a:avLst/>
          </a:prstGeom>
          <a:solidFill>
            <a:srgbClr val="000000"/>
          </a:solidFill>
          <a:ln>
            <a:noFill/>
          </a:ln>
        </p:spPr>
      </p:pic>
      <p:sp>
        <p:nvSpPr>
          <p:cNvPr id="296" name="Google Shape;296;p44"/>
          <p:cNvSpPr txBox="1">
            <a:spLocks noGrp="1"/>
          </p:cNvSpPr>
          <p:nvPr>
            <p:ph type="title"/>
          </p:nvPr>
        </p:nvSpPr>
        <p:spPr>
          <a:xfrm>
            <a:off x="523426" y="684185"/>
            <a:ext cx="6474106" cy="1040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dirty="0"/>
              <a:t>Results #3: Demographics</a:t>
            </a:r>
            <a:endParaRPr dirty="0"/>
          </a:p>
        </p:txBody>
      </p:sp>
      <p:sp>
        <p:nvSpPr>
          <p:cNvPr id="298" name="Google Shape;298;p44"/>
          <p:cNvSpPr txBox="1"/>
          <p:nvPr/>
        </p:nvSpPr>
        <p:spPr>
          <a:xfrm>
            <a:off x="7826006" y="4356847"/>
            <a:ext cx="1640724" cy="39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sz="1800" dirty="0"/>
              <a:t>Heatmap distribution of victim’s locations.</a:t>
            </a:r>
          </a:p>
        </p:txBody>
      </p:sp>
      <p:pic>
        <p:nvPicPr>
          <p:cNvPr id="6" name="Google Shape;131;g126af402457_0_5">
            <a:extLst>
              <a:ext uri="{FF2B5EF4-FFF2-40B4-BE49-F238E27FC236}">
                <a16:creationId xmlns:a16="http://schemas.microsoft.com/office/drawing/2014/main" id="{70D14E1F-82A1-6279-E597-46C4DD8808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44" y="1838982"/>
            <a:ext cx="7169524" cy="3694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662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7151</TotalTime>
  <Words>1059</Words>
  <Application>Microsoft Office PowerPoint</Application>
  <PresentationFormat>Widescreen</PresentationFormat>
  <Paragraphs>154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Gill Sans SemiBold</vt:lpstr>
      <vt:lpstr>Slack-Lato</vt:lpstr>
      <vt:lpstr>Times New Roman</vt:lpstr>
      <vt:lpstr>Office Theme</vt:lpstr>
      <vt:lpstr>Is there a Correlation between the incidences of fraud vs. the Spending Size, Population Size, Age Group and Demographics?</vt:lpstr>
      <vt:lpstr>Meet The Team!</vt:lpstr>
      <vt:lpstr>Data Cleaning and Preparations</vt:lpstr>
      <vt:lpstr>Objective</vt:lpstr>
      <vt:lpstr>Methodology</vt:lpstr>
      <vt:lpstr>Results #1: Age Group</vt:lpstr>
      <vt:lpstr>Results #2:  Spending Size</vt:lpstr>
      <vt:lpstr>Results #3: Demographics</vt:lpstr>
      <vt:lpstr>Results #3: Demographics</vt:lpstr>
      <vt:lpstr>Results #3: Demographics</vt:lpstr>
      <vt:lpstr>Results #3: Demographics</vt:lpstr>
      <vt:lpstr>  . Census API: Get the data about population data and other economic data for all states in 2020.</vt:lpstr>
      <vt:lpstr>Results #3: Demographics</vt:lpstr>
      <vt:lpstr>Results #3: Demographics</vt:lpstr>
      <vt:lpstr>Results #4: Time Frame</vt:lpstr>
      <vt:lpstr>Other Analysis</vt:lpstr>
      <vt:lpstr>Other Analysis</vt:lpstr>
      <vt:lpstr>Other Analysis</vt:lpstr>
      <vt:lpstr>Other Analysis</vt:lpstr>
      <vt:lpstr>Other Analysis</vt:lpstr>
      <vt:lpstr>Other Considerations</vt:lpstr>
      <vt:lpstr>Further Exploratory Analysis</vt:lpstr>
      <vt:lpstr>Is there a Correlation between the incidences of fraud vs. the Spending Size, Population Size, Age Group and Demographics?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there a Strong Correlation between the incidence of fraud vs. the Spending Size, Population Size and Age Group?</dc:title>
  <dc:creator>Taib Diallo</dc:creator>
  <cp:lastModifiedBy>Mary Jane Rafol</cp:lastModifiedBy>
  <cp:revision>5</cp:revision>
  <dcterms:created xsi:type="dcterms:W3CDTF">2022-04-28T00:19:16Z</dcterms:created>
  <dcterms:modified xsi:type="dcterms:W3CDTF">2022-05-02T23:42:35Z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